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9"/>
  </p:notesMasterIdLst>
  <p:sldIdLst>
    <p:sldId id="256" r:id="rId2"/>
    <p:sldId id="257" r:id="rId3"/>
    <p:sldId id="263" r:id="rId4"/>
    <p:sldId id="265" r:id="rId5"/>
    <p:sldId id="264" r:id="rId6"/>
    <p:sldId id="258" r:id="rId7"/>
    <p:sldId id="259" r:id="rId8"/>
    <p:sldId id="266" r:id="rId9"/>
    <p:sldId id="271" r:id="rId10"/>
    <p:sldId id="260" r:id="rId11"/>
    <p:sldId id="262" r:id="rId12"/>
    <p:sldId id="267" r:id="rId13"/>
    <p:sldId id="268" r:id="rId14"/>
    <p:sldId id="272" r:id="rId15"/>
    <p:sldId id="269" r:id="rId16"/>
    <p:sldId id="270" r:id="rId17"/>
    <p:sldId id="261" r:id="rId1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6" d="100"/>
          <a:sy n="66" d="100"/>
        </p:scale>
        <p:origin x="-212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interSettings" Target="printerSettings/printerSettings1.bin"/><Relationship Id="rId21" Type="http://schemas.openxmlformats.org/officeDocument/2006/relationships/presProps" Target="presProps.xml"/><Relationship Id="rId22" Type="http://schemas.openxmlformats.org/officeDocument/2006/relationships/viewProps" Target="viewProps.xml"/><Relationship Id="rId23" Type="http://schemas.openxmlformats.org/officeDocument/2006/relationships/theme" Target="theme/theme1.xml"/><Relationship Id="rId2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87EDB60-96EE-F944-92C6-4147DE21F2E0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4D772B-BB4A-6148-BB4E-E2033F2CBC0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12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 smtClean="0"/>
              <a:t>Calorimetry</a:t>
            </a:r>
            <a:r>
              <a:rPr lang="en-US" dirty="0" smtClean="0"/>
              <a:t> is all about combining the equations we’ve seen and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4D772B-BB4A-6148-BB4E-E2033F2CBC01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90738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Copper(II) sulfate, CuSO4, reacts with sodium hydroxide, </a:t>
            </a:r>
            <a:r>
              <a:rPr lang="en-US" dirty="0" err="1" smtClean="0"/>
              <a:t>NaOH</a:t>
            </a:r>
            <a:r>
              <a:rPr lang="en-US" dirty="0" smtClean="0"/>
              <a:t>, in a double displacement reaction. A precipitate of copper(II) hydroxide, Cu(OH)2, and aqueous sodium sulfate, Na2SO4, is produced. 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4D772B-BB4A-6148-BB4E-E2033F2CBC01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46415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328166" y="1295400"/>
            <a:ext cx="6487668" cy="3152887"/>
          </a:xfrm>
          <a:prstGeom prst="rect">
            <a:avLst/>
          </a:prstGeo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/>
          <a:p>
            <a: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</a:pPr>
            <a:endParaRPr sz="3200" kern="120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2921" y="1523999"/>
            <a:ext cx="6498158" cy="172486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ctr" defTabSz="914400" rtl="0" eaLnBrk="1" latinLnBrk="0" hangingPunct="1">
              <a:spcBef>
                <a:spcPct val="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22921" y="3299012"/>
            <a:ext cx="6498159" cy="916641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ts val="3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8" y="611872"/>
            <a:ext cx="4079545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8" y="1787856"/>
            <a:ext cx="4079545" cy="3720152"/>
          </a:xfrm>
        </p:spPr>
        <p:txBody>
          <a:bodyPr>
            <a:normAutofit/>
          </a:bodyPr>
          <a:lstStyle>
            <a:lvl1pPr marL="0" indent="0" algn="ctr">
              <a:spcBef>
                <a:spcPts val="600"/>
              </a:spcBef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>
            <a:off x="5090617" y="359392"/>
            <a:ext cx="3657600" cy="5318077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32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69792" y="368301"/>
            <a:ext cx="1524000" cy="5575300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49274" y="368301"/>
            <a:ext cx="6689726" cy="5575300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3538" y="3352801"/>
            <a:ext cx="8416925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63538" y="4771029"/>
            <a:ext cx="8416925" cy="972671"/>
          </a:xfrm>
        </p:spPr>
        <p:txBody>
          <a:bodyPr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2"/>
          <p:cNvSpPr>
            <a:spLocks noGrp="1"/>
          </p:cNvSpPr>
          <p:nvPr>
            <p:ph type="pic" idx="13"/>
          </p:nvPr>
        </p:nvSpPr>
        <p:spPr>
          <a:xfrm>
            <a:off x="370980" y="363538"/>
            <a:ext cx="8402040" cy="2836862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2403144"/>
            <a:ext cx="8056563" cy="1362075"/>
          </a:xfrm>
        </p:spPr>
        <p:txBody>
          <a:bodyPr anchor="b" anchorCtr="0"/>
          <a:lstStyle>
            <a:lvl1pPr algn="ctr">
              <a:defRPr sz="4600" b="0" cap="none" baseline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3736005"/>
            <a:ext cx="8056563" cy="1500187"/>
          </a:xfrm>
        </p:spPr>
        <p:txBody>
          <a:bodyPr anchor="t" anchorCtr="0"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9275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1071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4" y="107576"/>
            <a:ext cx="8042276" cy="1336956"/>
          </a:xfrm>
        </p:spPr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4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9274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1070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1070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9" y="611872"/>
            <a:ext cx="3840480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2824" y="368300"/>
            <a:ext cx="3840480" cy="5575300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9" y="1787856"/>
            <a:ext cx="3840480" cy="3720152"/>
          </a:xfrm>
        </p:spPr>
        <p:txBody>
          <a:bodyPr>
            <a:normAutofit/>
          </a:bodyPr>
          <a:lstStyle>
            <a:lvl1pPr marL="0" indent="0" algn="ctr">
              <a:spcBef>
                <a:spcPts val="600"/>
              </a:spcBef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1600201"/>
            <a:ext cx="8042276" cy="4343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629835" y="627566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E4CAEE73-D640-5343-BAD8-4E40722D4B39}" type="datetimeFigureOut">
              <a:rPr lang="en-US" smtClean="0"/>
              <a:t>11-11-06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458" y="6275668"/>
            <a:ext cx="484094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97906" y="6275668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600">
                <a:solidFill>
                  <a:schemeClr val="bg1"/>
                </a:solidFill>
              </a:defRPr>
            </a:lvl1pPr>
          </a:lstStyle>
          <a:p>
            <a:fld id="{EE1CF2A1-26E2-3641-8C4B-247C16BFAFF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9250" indent="-349250" algn="l" defTabSz="914400" rtl="0" eaLnBrk="1" latinLnBrk="0" hangingPunct="1">
        <a:spcBef>
          <a:spcPts val="2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22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96837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263650" indent="-295275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54622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1828800" indent="-282575" algn="l" defTabSz="914400" rtl="0" eaLnBrk="1" latinLnBrk="0" hangingPunct="1">
        <a:spcBef>
          <a:spcPct val="20000"/>
        </a:spcBef>
        <a:buClr>
          <a:schemeClr val="accent2"/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117725" indent="-282575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2398713" indent="-282575" algn="l" defTabSz="914400" rtl="0" eaLnBrk="1" latinLnBrk="0" hangingPunct="1">
        <a:spcBef>
          <a:spcPct val="20000"/>
        </a:spcBef>
        <a:buClr>
          <a:schemeClr val="accent2"/>
        </a:buClr>
        <a:buSzPct val="110000"/>
        <a:buFont typeface="Wingdings 2" pitchFamily="18" charset="2"/>
        <a:buChar char="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689225" indent="-282575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"/>
        <a:defRPr lang="en-US" sz="1800" kern="120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emf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teachersdomain.org/resource/lsps07.sci.phys.matter.dissolvesalt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Calorimetric Equations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Putting it Together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443785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200" i="1" dirty="0"/>
              <a:t>In a </a:t>
            </a:r>
            <a:r>
              <a:rPr lang="en-US" sz="3200" i="1" dirty="0" err="1"/>
              <a:t>calorimetry</a:t>
            </a:r>
            <a:r>
              <a:rPr lang="en-US" sz="3200" i="1" dirty="0"/>
              <a:t> experiment, 7.46 g of potassium chloride is dissolved in 100.0 mL (100.0 g) of water at an initial temperature of 24.1°C. The final temperature of the solution is 20.0°C. What is the molar enthalpy of solution of potassium chloride?</a:t>
            </a:r>
            <a:endParaRPr lang="en-US" sz="32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804394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2: On your own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000" dirty="0"/>
              <a:t>What mass of lithium chloride must have dissolved if the temperature of 200.0 g of water increased by 6.0°C? The molar enthalpy of solution of lithium chloride is </a:t>
            </a:r>
            <a:r>
              <a:rPr lang="en-US" sz="4000" dirty="0" smtClean="0"/>
              <a:t>–37 </a:t>
            </a:r>
            <a:r>
              <a:rPr lang="en-US" sz="4000" dirty="0"/>
              <a:t>kJ/mol. </a:t>
            </a:r>
          </a:p>
        </p:txBody>
      </p:sp>
    </p:spTree>
    <p:extLst>
      <p:ext uri="{BB962C8B-B14F-4D97-AF65-F5344CB8AC3E}">
        <p14:creationId xmlns:p14="http://schemas.microsoft.com/office/powerpoint/2010/main" val="68854929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Calorimetry</a:t>
            </a:r>
            <a:r>
              <a:rPr lang="en-US" dirty="0" smtClean="0"/>
              <a:t> of Combustion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600" dirty="0" smtClean="0"/>
              <a:t>Burn a substance in oxygen to yield CO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 and H</a:t>
            </a:r>
            <a:r>
              <a:rPr lang="en-US" sz="3600" baseline="-25000" dirty="0" smtClean="0"/>
              <a:t>2</a:t>
            </a:r>
            <a:r>
              <a:rPr lang="en-US" sz="3600" dirty="0" smtClean="0"/>
              <a:t>O</a:t>
            </a:r>
          </a:p>
          <a:p>
            <a:endParaRPr lang="en-US" sz="3600" dirty="0"/>
          </a:p>
          <a:p>
            <a:pPr marL="0" indent="0">
              <a:buNone/>
            </a:pPr>
            <a:r>
              <a:rPr lang="en-US" sz="3600" dirty="0" smtClean="0"/>
              <a:t>C</a:t>
            </a:r>
            <a:r>
              <a:rPr lang="en-US" sz="3600" baseline="-25000" dirty="0" smtClean="0"/>
              <a:t>3</a:t>
            </a:r>
            <a:r>
              <a:rPr lang="en-US" sz="3600" dirty="0" smtClean="0"/>
              <a:t>H</a:t>
            </a:r>
            <a:r>
              <a:rPr lang="en-US" sz="3600" baseline="-25000" dirty="0" smtClean="0"/>
              <a:t>8(l)</a:t>
            </a:r>
            <a:r>
              <a:rPr lang="en-US" sz="3600" dirty="0" smtClean="0"/>
              <a:t> + 5O</a:t>
            </a:r>
            <a:r>
              <a:rPr lang="en-US" sz="3600" baseline="-25000" dirty="0" smtClean="0"/>
              <a:t>2(g)</a:t>
            </a:r>
            <a:r>
              <a:rPr lang="en-US" sz="3600" dirty="0" smtClean="0"/>
              <a:t> </a:t>
            </a:r>
            <a:r>
              <a:rPr lang="en-US" sz="3600" dirty="0" smtClean="0">
                <a:sym typeface="Wingdings"/>
              </a:rPr>
              <a:t> 3CO</a:t>
            </a:r>
            <a:r>
              <a:rPr lang="en-US" sz="3600" baseline="-25000" dirty="0" smtClean="0">
                <a:sym typeface="Wingdings"/>
              </a:rPr>
              <a:t>2(g)</a:t>
            </a:r>
            <a:r>
              <a:rPr lang="en-US" sz="3600" dirty="0" smtClean="0">
                <a:sym typeface="Wingdings"/>
              </a:rPr>
              <a:t> + 4H</a:t>
            </a:r>
            <a:r>
              <a:rPr lang="en-US" sz="3600" baseline="-25000" dirty="0" smtClean="0">
                <a:sym typeface="Wingdings"/>
              </a:rPr>
              <a:t>2</a:t>
            </a:r>
            <a:r>
              <a:rPr lang="en-US" sz="3600" dirty="0" smtClean="0">
                <a:sym typeface="Wingdings"/>
              </a:rPr>
              <a:t>O</a:t>
            </a:r>
            <a:r>
              <a:rPr lang="en-US" sz="3600" baseline="-25000" dirty="0" smtClean="0">
                <a:sym typeface="Wingdings"/>
              </a:rPr>
              <a:t>(l)</a:t>
            </a:r>
            <a:endParaRPr lang="en-US" sz="3600" dirty="0" smtClean="0">
              <a:sym typeface="Wingdings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340202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600" dirty="0"/>
              <a:t> If the molar enthalpy of combustion of propane is -2220KJ/</a:t>
            </a:r>
            <a:r>
              <a:rPr lang="en-US" sz="3600" dirty="0" err="1"/>
              <a:t>mol</a:t>
            </a:r>
            <a:r>
              <a:rPr lang="en-US" sz="3600" dirty="0"/>
              <a:t>, what mass of propane will have to be burned in order to raise the temperature of 1.00L of water from 50.0 to 85°C. </a:t>
            </a:r>
          </a:p>
        </p:txBody>
      </p:sp>
    </p:spTree>
    <p:extLst>
      <p:ext uri="{BB962C8B-B14F-4D97-AF65-F5344CB8AC3E}">
        <p14:creationId xmlns:p14="http://schemas.microsoft.com/office/powerpoint/2010/main" val="193814738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lvl="0"/>
            <a:r>
              <a:rPr lang="en-US" sz="4000" dirty="0"/>
              <a:t>A calorimeter (C=0.850J/˚C) containing 5.00 x 10</a:t>
            </a:r>
            <a:r>
              <a:rPr lang="en-US" sz="4000" baseline="30000" dirty="0"/>
              <a:t>2</a:t>
            </a:r>
            <a:r>
              <a:rPr lang="en-US" sz="4000" dirty="0"/>
              <a:t> ml of water at 22 </a:t>
            </a:r>
            <a:r>
              <a:rPr lang="en-US" sz="4000" baseline="30000" dirty="0" err="1"/>
              <a:t>o</a:t>
            </a:r>
            <a:r>
              <a:rPr lang="en-US" sz="4000" dirty="0" err="1"/>
              <a:t>C</a:t>
            </a:r>
            <a:r>
              <a:rPr lang="en-US" sz="4000" dirty="0"/>
              <a:t> is warmed to 100</a:t>
            </a:r>
            <a:r>
              <a:rPr lang="en-US" sz="4000" baseline="30000" dirty="0"/>
              <a:t>o</a:t>
            </a:r>
            <a:r>
              <a:rPr lang="en-US" sz="4000" dirty="0"/>
              <a:t>C when 9.00 g of cheddar cheese is burned.  Calculate the heat absorbed by the water and the heat of combustion, per gram, of cheese.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650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9334" y="107576"/>
            <a:ext cx="8720666" cy="1336956"/>
          </a:xfrm>
        </p:spPr>
        <p:txBody>
          <a:bodyPr/>
          <a:lstStyle/>
          <a:p>
            <a:r>
              <a:rPr lang="en-US" dirty="0" err="1" smtClean="0"/>
              <a:t>Calorimetry</a:t>
            </a:r>
            <a:r>
              <a:rPr lang="en-US" dirty="0" smtClean="0"/>
              <a:t> of Neutralization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Acid + Base </a:t>
            </a:r>
            <a:r>
              <a:rPr lang="en-US" dirty="0" smtClean="0">
                <a:sym typeface="Wingdings"/>
              </a:rPr>
              <a:t> Salt + Water</a:t>
            </a:r>
          </a:p>
          <a:p>
            <a:endParaRPr lang="en-US" dirty="0" smtClean="0">
              <a:sym typeface="Wingdings"/>
            </a:endParaRPr>
          </a:p>
          <a:p>
            <a:r>
              <a:rPr lang="en-US" dirty="0" err="1" smtClean="0">
                <a:sym typeface="Wingdings"/>
              </a:rPr>
              <a:t>HCl</a:t>
            </a:r>
            <a:r>
              <a:rPr lang="en-US" baseline="-25000" dirty="0" smtClean="0">
                <a:sym typeface="Wingdings"/>
              </a:rPr>
              <a:t>(</a:t>
            </a:r>
            <a:r>
              <a:rPr lang="en-US" baseline="-25000" dirty="0" err="1" smtClean="0">
                <a:sym typeface="Wingdings"/>
              </a:rPr>
              <a:t>aq</a:t>
            </a:r>
            <a:r>
              <a:rPr lang="en-US" baseline="-25000" dirty="0" smtClean="0">
                <a:sym typeface="Wingdings"/>
              </a:rPr>
              <a:t>)</a:t>
            </a:r>
            <a:r>
              <a:rPr lang="en-US" dirty="0" smtClean="0">
                <a:sym typeface="Wingdings"/>
              </a:rPr>
              <a:t> + </a:t>
            </a:r>
            <a:r>
              <a:rPr lang="en-US" dirty="0" err="1" smtClean="0">
                <a:sym typeface="Wingdings"/>
              </a:rPr>
              <a:t>NaOH</a:t>
            </a:r>
            <a:r>
              <a:rPr lang="en-US" baseline="-25000" dirty="0">
                <a:sym typeface="Wingdings"/>
              </a:rPr>
              <a:t>(</a:t>
            </a:r>
            <a:r>
              <a:rPr lang="en-US" baseline="-25000" dirty="0" err="1" smtClean="0">
                <a:sym typeface="Wingdings"/>
              </a:rPr>
              <a:t>aq</a:t>
            </a:r>
            <a:r>
              <a:rPr lang="en-US" baseline="-25000" dirty="0" smtClean="0">
                <a:sym typeface="Wingdings"/>
              </a:rPr>
              <a:t>)</a:t>
            </a:r>
            <a:r>
              <a:rPr lang="en-US" dirty="0" smtClean="0">
                <a:sym typeface="Wingdings"/>
              </a:rPr>
              <a:t>  </a:t>
            </a:r>
            <a:r>
              <a:rPr lang="en-US" dirty="0" err="1" smtClean="0">
                <a:sym typeface="Wingdings"/>
              </a:rPr>
              <a:t>NaCl</a:t>
            </a:r>
            <a:r>
              <a:rPr lang="en-US" baseline="-25000" dirty="0" smtClean="0">
                <a:sym typeface="Wingdings"/>
              </a:rPr>
              <a:t>(</a:t>
            </a:r>
            <a:r>
              <a:rPr lang="en-US" baseline="-25000" dirty="0" err="1" smtClean="0">
                <a:sym typeface="Wingdings"/>
              </a:rPr>
              <a:t>aq</a:t>
            </a:r>
            <a:r>
              <a:rPr lang="en-US" baseline="-25000" dirty="0" smtClean="0">
                <a:sym typeface="Wingdings"/>
              </a:rPr>
              <a:t>)</a:t>
            </a:r>
            <a:r>
              <a:rPr lang="en-US" dirty="0" smtClean="0">
                <a:sym typeface="Wingdings"/>
              </a:rPr>
              <a:t> + H</a:t>
            </a:r>
            <a:r>
              <a:rPr lang="en-US" baseline="-25000" dirty="0" smtClean="0">
                <a:sym typeface="Wingdings"/>
              </a:rPr>
              <a:t>2</a:t>
            </a:r>
            <a:r>
              <a:rPr lang="en-US" dirty="0" smtClean="0">
                <a:sym typeface="Wingdings"/>
              </a:rPr>
              <a:t>O</a:t>
            </a:r>
            <a:r>
              <a:rPr lang="en-US" baseline="-25000" dirty="0" smtClean="0">
                <a:sym typeface="Wingdings"/>
              </a:rPr>
              <a:t>(l)</a:t>
            </a:r>
            <a:endParaRPr lang="en-US" dirty="0" smtClean="0">
              <a:sym typeface="Wingdings"/>
            </a:endParaRPr>
          </a:p>
          <a:p>
            <a:endParaRPr lang="en-US" dirty="0">
              <a:sym typeface="Wingdings"/>
            </a:endParaRPr>
          </a:p>
          <a:p>
            <a:r>
              <a:rPr lang="en-US" dirty="0" smtClean="0">
                <a:sym typeface="Wingdings"/>
              </a:rPr>
              <a:t>Use the same strategy for other reactions</a:t>
            </a:r>
            <a:endParaRPr lang="en-US" dirty="0">
              <a:sym typeface="Wingdings"/>
            </a:endParaRPr>
          </a:p>
          <a:p>
            <a:endParaRPr lang="en-US" dirty="0" smtClean="0">
              <a:sym typeface="Wingdings"/>
            </a:endParaRPr>
          </a:p>
          <a:p>
            <a:pPr>
              <a:spcAft>
                <a:spcPts val="0"/>
              </a:spcAft>
            </a:pPr>
            <a:r>
              <a:rPr lang="en-US" dirty="0">
                <a:latin typeface="Cambria"/>
                <a:ea typeface="ＭＳ 明朝"/>
                <a:cs typeface="Times New Roman"/>
              </a:rPr>
              <a:t>CuSO</a:t>
            </a:r>
            <a:r>
              <a:rPr lang="en-US" baseline="-25000" dirty="0">
                <a:latin typeface="Cambria"/>
                <a:ea typeface="ＭＳ 明朝"/>
                <a:cs typeface="Times New Roman"/>
              </a:rPr>
              <a:t>4(</a:t>
            </a:r>
            <a:r>
              <a:rPr lang="en-US" baseline="-25000" dirty="0" err="1">
                <a:latin typeface="Cambria"/>
                <a:ea typeface="ＭＳ 明朝"/>
                <a:cs typeface="Times New Roman"/>
              </a:rPr>
              <a:t>aq</a:t>
            </a:r>
            <a:r>
              <a:rPr lang="en-US" baseline="-25000" dirty="0">
                <a:latin typeface="Cambria"/>
                <a:ea typeface="ＭＳ 明朝"/>
                <a:cs typeface="Times New Roman"/>
              </a:rPr>
              <a:t>) </a:t>
            </a:r>
            <a:r>
              <a:rPr lang="en-US" dirty="0">
                <a:latin typeface="Cambria"/>
                <a:ea typeface="ＭＳ 明朝"/>
                <a:cs typeface="Times New Roman"/>
              </a:rPr>
              <a:t>+ 2NaOH</a:t>
            </a:r>
            <a:r>
              <a:rPr lang="en-US" baseline="-25000" dirty="0">
                <a:latin typeface="Cambria"/>
                <a:ea typeface="ＭＳ 明朝"/>
                <a:cs typeface="Times New Roman"/>
              </a:rPr>
              <a:t>(</a:t>
            </a:r>
            <a:r>
              <a:rPr lang="en-US" baseline="-25000" dirty="0" err="1">
                <a:latin typeface="Cambria"/>
                <a:ea typeface="ＭＳ 明朝"/>
                <a:cs typeface="Times New Roman"/>
              </a:rPr>
              <a:t>aq</a:t>
            </a:r>
            <a:r>
              <a:rPr lang="en-US" baseline="-25000" dirty="0">
                <a:latin typeface="Cambria"/>
                <a:ea typeface="ＭＳ 明朝"/>
                <a:cs typeface="Times New Roman"/>
              </a:rPr>
              <a:t>) </a:t>
            </a:r>
            <a:r>
              <a:rPr lang="en-US" dirty="0">
                <a:latin typeface="Cambria"/>
                <a:ea typeface="ＭＳ 明朝"/>
                <a:cs typeface="Times New Roman"/>
              </a:rPr>
              <a:t>→ Cu(OH)</a:t>
            </a:r>
            <a:r>
              <a:rPr lang="en-US" baseline="-25000" dirty="0">
                <a:latin typeface="Cambria"/>
                <a:ea typeface="ＭＳ 明朝"/>
                <a:cs typeface="Times New Roman"/>
              </a:rPr>
              <a:t>2(s)</a:t>
            </a:r>
            <a:r>
              <a:rPr lang="en-US" dirty="0">
                <a:latin typeface="Cambria"/>
                <a:ea typeface="ＭＳ 明朝"/>
                <a:cs typeface="Times New Roman"/>
              </a:rPr>
              <a:t> + Na</a:t>
            </a:r>
            <a:r>
              <a:rPr lang="en-US" baseline="-25000" dirty="0">
                <a:latin typeface="Cambria"/>
                <a:ea typeface="ＭＳ 明朝"/>
                <a:cs typeface="Times New Roman"/>
              </a:rPr>
              <a:t>2</a:t>
            </a:r>
            <a:r>
              <a:rPr lang="en-US" dirty="0">
                <a:latin typeface="Cambria"/>
                <a:ea typeface="ＭＳ 明朝"/>
                <a:cs typeface="Times New Roman"/>
              </a:rPr>
              <a:t>SO</a:t>
            </a:r>
            <a:r>
              <a:rPr lang="en-US" baseline="-25000" dirty="0">
                <a:latin typeface="Cambria"/>
                <a:ea typeface="ＭＳ 明朝"/>
                <a:cs typeface="Times New Roman"/>
              </a:rPr>
              <a:t>4(</a:t>
            </a:r>
            <a:r>
              <a:rPr lang="en-US" baseline="-25000" dirty="0" err="1">
                <a:latin typeface="Cambria"/>
                <a:ea typeface="ＭＳ 明朝"/>
                <a:cs typeface="Times New Roman"/>
              </a:rPr>
              <a:t>aq</a:t>
            </a:r>
            <a:r>
              <a:rPr lang="en-US" baseline="-25000" dirty="0">
                <a:latin typeface="Cambria"/>
                <a:ea typeface="ＭＳ 明朝"/>
                <a:cs typeface="Times New Roman"/>
              </a:rPr>
              <a:t>) </a:t>
            </a:r>
          </a:p>
          <a:p>
            <a:endParaRPr lang="en-US" dirty="0" smtClean="0">
              <a:sym typeface="Wingdings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172783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</a:t>
            </a:r>
            <a:r>
              <a:rPr lang="en-US" dirty="0" smtClean="0"/>
              <a:t>5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chemist wanted to find the heat of neutralization of </a:t>
            </a:r>
            <a:r>
              <a:rPr lang="en-US" dirty="0" err="1" smtClean="0"/>
              <a:t>HCl</a:t>
            </a:r>
            <a:r>
              <a:rPr lang="en-US" dirty="0" smtClean="0"/>
              <a:t> with </a:t>
            </a:r>
            <a:r>
              <a:rPr lang="en-US" dirty="0" err="1" smtClean="0"/>
              <a:t>NaOH</a:t>
            </a:r>
            <a:r>
              <a:rPr lang="en-US" dirty="0" smtClean="0"/>
              <a:t>.  She added 61.1ml of 0.543M </a:t>
            </a:r>
            <a:r>
              <a:rPr lang="en-US" dirty="0" err="1" smtClean="0"/>
              <a:t>HCl</a:t>
            </a:r>
            <a:r>
              <a:rPr lang="en-US" dirty="0" smtClean="0"/>
              <a:t> to 42.6ml of 0.779M </a:t>
            </a:r>
            <a:r>
              <a:rPr lang="en-US" dirty="0" err="1" smtClean="0"/>
              <a:t>NaOH</a:t>
            </a:r>
            <a:r>
              <a:rPr lang="en-US" dirty="0" smtClean="0"/>
              <a:t>. The initial temperature of both solutions was 17.8</a:t>
            </a:r>
            <a:r>
              <a:rPr lang="en-US" baseline="30000" dirty="0" smtClean="0"/>
              <a:t>o</a:t>
            </a:r>
            <a:r>
              <a:rPr lang="en-US" dirty="0" smtClean="0"/>
              <a:t>C and the highest recorded temperature of the solution after neutralization was 21.6˚C. What is the enthalpy of neutralization of </a:t>
            </a:r>
            <a:r>
              <a:rPr lang="en-US" dirty="0" err="1" smtClean="0"/>
              <a:t>HCl</a:t>
            </a:r>
            <a:r>
              <a:rPr lang="en-US" dirty="0"/>
              <a:t>?</a:t>
            </a:r>
            <a:endParaRPr lang="en-US" dirty="0" smtClean="0"/>
          </a:p>
          <a:p>
            <a:r>
              <a:rPr lang="en-US" dirty="0" smtClean="0"/>
              <a:t>ASSUME: The density and heat capacity of the solutions is the same as that for pure water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713290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</a:t>
            </a:r>
            <a:r>
              <a:rPr lang="en-US" dirty="0" smtClean="0"/>
              <a:t>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50.0 </a:t>
            </a:r>
            <a:r>
              <a:rPr lang="en-US" dirty="0"/>
              <a:t>mL of 0.300 </a:t>
            </a:r>
            <a:r>
              <a:rPr lang="en-US" dirty="0" err="1"/>
              <a:t>mol</a:t>
            </a:r>
            <a:r>
              <a:rPr lang="en-US" dirty="0"/>
              <a:t>/L CuSO4 solution is mixed with an </a:t>
            </a:r>
            <a:r>
              <a:rPr lang="en-US" dirty="0" smtClean="0"/>
              <a:t>equal volume </a:t>
            </a:r>
            <a:r>
              <a:rPr lang="en-US" dirty="0"/>
              <a:t>of 0.600 </a:t>
            </a:r>
            <a:r>
              <a:rPr lang="en-US" dirty="0" err="1"/>
              <a:t>mol</a:t>
            </a:r>
            <a:r>
              <a:rPr lang="en-US" dirty="0"/>
              <a:t>/L </a:t>
            </a:r>
            <a:r>
              <a:rPr lang="en-US" dirty="0" err="1"/>
              <a:t>NaOH</a:t>
            </a:r>
            <a:r>
              <a:rPr lang="en-US" dirty="0"/>
              <a:t>. The initial temperature of both solutions is </a:t>
            </a:r>
            <a:r>
              <a:rPr lang="en-US" dirty="0" smtClean="0"/>
              <a:t>21.4</a:t>
            </a:r>
            <a:r>
              <a:rPr lang="en-US" baseline="30000" dirty="0" smtClean="0"/>
              <a:t>o</a:t>
            </a:r>
            <a:r>
              <a:rPr lang="en-US" dirty="0" smtClean="0"/>
              <a:t>C</a:t>
            </a:r>
            <a:r>
              <a:rPr lang="en-US" dirty="0"/>
              <a:t>. After mixing the solutions in the coffee-cup calorimeter, the highest temperature that is reached is </a:t>
            </a:r>
            <a:r>
              <a:rPr lang="en-US" dirty="0" smtClean="0"/>
              <a:t>24.6</a:t>
            </a:r>
            <a:r>
              <a:rPr lang="en-US" baseline="30000" dirty="0" smtClean="0"/>
              <a:t>o</a:t>
            </a:r>
            <a:r>
              <a:rPr lang="en-US" dirty="0" smtClean="0"/>
              <a:t>C</a:t>
            </a:r>
            <a:r>
              <a:rPr lang="en-US" dirty="0"/>
              <a:t>. Determine the enthalpy change of the </a:t>
            </a:r>
            <a:r>
              <a:rPr lang="en-US" dirty="0" smtClean="0"/>
              <a:t>reaction.</a:t>
            </a:r>
          </a:p>
          <a:p>
            <a:r>
              <a:rPr lang="en-US" dirty="0"/>
              <a:t>CuSO4(</a:t>
            </a:r>
            <a:r>
              <a:rPr lang="en-US" dirty="0" err="1"/>
              <a:t>aq</a:t>
            </a:r>
            <a:r>
              <a:rPr lang="en-US" dirty="0"/>
              <a:t>) + 2NaOH(</a:t>
            </a:r>
            <a:r>
              <a:rPr lang="en-US" dirty="0" err="1"/>
              <a:t>aq</a:t>
            </a:r>
            <a:r>
              <a:rPr lang="en-US" dirty="0"/>
              <a:t>) → Cu(OH)2(s) + Na2SO4(</a:t>
            </a:r>
            <a:r>
              <a:rPr lang="en-US" dirty="0" err="1"/>
              <a:t>aq</a:t>
            </a:r>
            <a:r>
              <a:rPr lang="en-US" dirty="0"/>
              <a:t>)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39521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Calorimetry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400" dirty="0" smtClean="0"/>
              <a:t>What is </a:t>
            </a:r>
            <a:r>
              <a:rPr lang="en-US" sz="4400" dirty="0" err="1" smtClean="0"/>
              <a:t>Calorimetry</a:t>
            </a:r>
            <a:r>
              <a:rPr lang="en-US" sz="4400" dirty="0" smtClean="0"/>
              <a:t>?</a:t>
            </a:r>
          </a:p>
          <a:p>
            <a:r>
              <a:rPr lang="en-US" sz="4400" dirty="0" smtClean="0"/>
              <a:t>What is a Calorimeter?</a:t>
            </a:r>
          </a:p>
        </p:txBody>
      </p:sp>
    </p:spTree>
    <p:extLst>
      <p:ext uri="{BB962C8B-B14F-4D97-AF65-F5344CB8AC3E}">
        <p14:creationId xmlns:p14="http://schemas.microsoft.com/office/powerpoint/2010/main" val="368621452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931723"/>
            <a:ext cx="8042276" cy="1336956"/>
          </a:xfrm>
        </p:spPr>
        <p:txBody>
          <a:bodyPr/>
          <a:lstStyle/>
          <a:p>
            <a:r>
              <a:rPr lang="en-US" dirty="0"/>
              <a:t>Three Assumptions of Simple Calorimeters: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9275" y="1718734"/>
            <a:ext cx="8042276" cy="4343400"/>
          </a:xfrm>
        </p:spPr>
        <p:txBody>
          <a:bodyPr>
            <a:normAutofit fontScale="77500" lnSpcReduction="20000"/>
          </a:bodyPr>
          <a:lstStyle/>
          <a:p>
            <a:pPr marL="806450" lvl="1" indent="-457200">
              <a:buAutoNum type="arabicPeriod"/>
            </a:pPr>
            <a:r>
              <a:rPr lang="en-US" sz="3600" dirty="0" smtClean="0"/>
              <a:t>No </a:t>
            </a:r>
            <a:r>
              <a:rPr lang="en-US" sz="3600" dirty="0"/>
              <a:t>heat is transferred between the calorimeter and the outside </a:t>
            </a:r>
            <a:r>
              <a:rPr lang="en-US" sz="3600" dirty="0" smtClean="0"/>
              <a:t>environment</a:t>
            </a:r>
          </a:p>
          <a:p>
            <a:pPr marL="806450" lvl="1" indent="-457200">
              <a:buAutoNum type="arabicPeriod"/>
            </a:pPr>
            <a:endParaRPr lang="en-US" sz="3600" dirty="0"/>
          </a:p>
          <a:p>
            <a:pPr marL="806450" lvl="1" indent="-457200">
              <a:buAutoNum type="arabicPeriod"/>
            </a:pPr>
            <a:r>
              <a:rPr lang="en-US" sz="3600" dirty="0"/>
              <a:t>Any heat absorbed or released by the calorimeter materials, such as the container, is </a:t>
            </a:r>
            <a:r>
              <a:rPr lang="en-US" sz="3600" dirty="0" smtClean="0"/>
              <a:t>negligible</a:t>
            </a:r>
          </a:p>
          <a:p>
            <a:pPr marL="806450" lvl="1" indent="-457200">
              <a:buAutoNum type="arabicPeriod"/>
            </a:pPr>
            <a:endParaRPr lang="en-US" sz="3600" dirty="0"/>
          </a:p>
          <a:p>
            <a:pPr marL="806450" lvl="1" indent="-457200">
              <a:buAutoNum type="arabicPeriod"/>
            </a:pPr>
            <a:r>
              <a:rPr lang="en-US" sz="3600" dirty="0"/>
              <a:t>A dilute aqueous solution is assumed to have a density and specific heat capacity equal to that of pure water (1.00g/ml and 4.184 J/</a:t>
            </a:r>
            <a:r>
              <a:rPr lang="en-US" sz="3600" dirty="0" err="1"/>
              <a:t>g°C</a:t>
            </a:r>
            <a:r>
              <a:rPr lang="en-US" sz="3600" dirty="0"/>
              <a:t>)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49031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0979" y="2163232"/>
            <a:ext cx="8793021" cy="35263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695517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4000" dirty="0" smtClean="0"/>
              <a:t>Solution</a:t>
            </a:r>
          </a:p>
          <a:p>
            <a:r>
              <a:rPr lang="en-US" sz="4000" dirty="0" smtClean="0"/>
              <a:t>Combustion</a:t>
            </a:r>
          </a:p>
          <a:p>
            <a:r>
              <a:rPr lang="en-US" sz="4000" dirty="0"/>
              <a:t>Neutralization</a:t>
            </a:r>
          </a:p>
          <a:p>
            <a:endParaRPr lang="en-US" sz="4000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72582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Remember what we’ve seen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3200" dirty="0" smtClean="0">
                <a:solidFill>
                  <a:srgbClr val="0D0D0D"/>
                </a:solidFill>
              </a:rPr>
              <a:t>ΔH </a:t>
            </a:r>
            <a:r>
              <a:rPr lang="en-US" sz="3200" dirty="0">
                <a:solidFill>
                  <a:srgbClr val="0D0D0D"/>
                </a:solidFill>
              </a:rPr>
              <a:t>= </a:t>
            </a:r>
            <a:r>
              <a:rPr lang="en-US" sz="3200" dirty="0" err="1" smtClean="0">
                <a:solidFill>
                  <a:srgbClr val="0D0D0D"/>
                </a:solidFill>
              </a:rPr>
              <a:t>nΔH</a:t>
            </a:r>
            <a:r>
              <a:rPr lang="en-US" sz="3200" baseline="-25000" dirty="0" err="1" smtClean="0">
                <a:solidFill>
                  <a:srgbClr val="0D0D0D"/>
                </a:solidFill>
              </a:rPr>
              <a:t>x</a:t>
            </a:r>
            <a:endParaRPr lang="en-US" sz="3200" dirty="0" smtClean="0">
              <a:solidFill>
                <a:srgbClr val="0D0D0D"/>
              </a:solidFill>
            </a:endParaRPr>
          </a:p>
          <a:p>
            <a:endParaRPr lang="en-US" sz="3200" dirty="0">
              <a:solidFill>
                <a:srgbClr val="0D0D0D"/>
              </a:solidFill>
            </a:endParaRPr>
          </a:p>
          <a:p>
            <a:r>
              <a:rPr lang="en-US" sz="3200" dirty="0" err="1" smtClean="0">
                <a:solidFill>
                  <a:srgbClr val="0D0D0D"/>
                </a:solidFill>
              </a:rPr>
              <a:t>ΔH</a:t>
            </a:r>
            <a:r>
              <a:rPr lang="en-US" sz="3200" baseline="-25000" dirty="0" err="1" smtClean="0">
                <a:solidFill>
                  <a:srgbClr val="0D0D0D"/>
                </a:solidFill>
              </a:rPr>
              <a:t>system</a:t>
            </a:r>
            <a:r>
              <a:rPr lang="en-US" sz="3200" dirty="0" smtClean="0">
                <a:solidFill>
                  <a:srgbClr val="0D0D0D"/>
                </a:solidFill>
              </a:rPr>
              <a:t> = ±|</a:t>
            </a:r>
            <a:r>
              <a:rPr lang="en-US" sz="3200" dirty="0" err="1" smtClean="0">
                <a:solidFill>
                  <a:srgbClr val="0D0D0D"/>
                </a:solidFill>
              </a:rPr>
              <a:t>q</a:t>
            </a:r>
            <a:r>
              <a:rPr lang="en-US" sz="3200" baseline="-25000" dirty="0" err="1" smtClean="0">
                <a:solidFill>
                  <a:srgbClr val="0D0D0D"/>
                </a:solidFill>
              </a:rPr>
              <a:t>surroundings</a:t>
            </a:r>
            <a:r>
              <a:rPr lang="en-US" sz="3200" dirty="0" smtClean="0">
                <a:solidFill>
                  <a:srgbClr val="0D0D0D"/>
                </a:solidFill>
              </a:rPr>
              <a:t>|</a:t>
            </a:r>
          </a:p>
          <a:p>
            <a:pPr marL="0" indent="0">
              <a:buNone/>
            </a:pPr>
            <a:endParaRPr lang="en-US" sz="3200" dirty="0">
              <a:solidFill>
                <a:srgbClr val="0D0D0D"/>
              </a:solidFill>
            </a:endParaRPr>
          </a:p>
          <a:p>
            <a:r>
              <a:rPr lang="en-US" sz="3200" dirty="0" smtClean="0">
                <a:solidFill>
                  <a:srgbClr val="0D0D0D"/>
                </a:solidFill>
              </a:rPr>
              <a:t>q = </a:t>
            </a:r>
            <a:r>
              <a:rPr lang="en-US" sz="3200" dirty="0" err="1" smtClean="0">
                <a:solidFill>
                  <a:srgbClr val="0D0D0D"/>
                </a:solidFill>
              </a:rPr>
              <a:t>mcΔT</a:t>
            </a:r>
            <a:endParaRPr lang="en-US" sz="3200" dirty="0" smtClean="0">
              <a:solidFill>
                <a:srgbClr val="0D0D0D"/>
              </a:solidFill>
            </a:endParaRPr>
          </a:p>
          <a:p>
            <a:endParaRPr lang="en-US" sz="3200" dirty="0" smtClean="0">
              <a:solidFill>
                <a:srgbClr val="0D0D0D"/>
              </a:solidFill>
            </a:endParaRPr>
          </a:p>
          <a:p>
            <a:r>
              <a:rPr lang="en-US" sz="3200" dirty="0" smtClean="0">
                <a:solidFill>
                  <a:srgbClr val="0D0D0D"/>
                </a:solidFill>
              </a:rPr>
              <a:t>n = m/MM 		n = C x V</a:t>
            </a:r>
            <a:endParaRPr lang="en-US" sz="3200" dirty="0">
              <a:solidFill>
                <a:srgbClr val="0D0D0D"/>
              </a:solidFill>
            </a:endParaRPr>
          </a:p>
          <a:p>
            <a:endParaRPr lang="en-US" sz="3200" dirty="0" smtClean="0">
              <a:solidFill>
                <a:srgbClr val="0D0D0D"/>
              </a:solidFill>
            </a:endParaRPr>
          </a:p>
          <a:p>
            <a:endParaRPr lang="en-US" sz="3200" dirty="0">
              <a:solidFill>
                <a:srgbClr val="0D0D0D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087043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776054"/>
            <a:ext cx="8042276" cy="1336956"/>
          </a:xfrm>
        </p:spPr>
        <p:txBody>
          <a:bodyPr/>
          <a:lstStyle/>
          <a:p>
            <a:r>
              <a:rPr lang="en-US" dirty="0" smtClean="0"/>
              <a:t>Doing Calorimetric problems is about using these equations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600201"/>
            <a:ext cx="9144000" cy="4343400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3200" dirty="0" smtClean="0">
                <a:solidFill>
                  <a:srgbClr val="0D0D0D"/>
                </a:solidFill>
              </a:rPr>
              <a:t>ΔH = </a:t>
            </a:r>
            <a:r>
              <a:rPr lang="en-US" sz="3200" dirty="0" err="1" smtClean="0">
                <a:solidFill>
                  <a:srgbClr val="0D0D0D"/>
                </a:solidFill>
              </a:rPr>
              <a:t>nΔH</a:t>
            </a:r>
            <a:r>
              <a:rPr lang="en-US" sz="3200" baseline="-25000" dirty="0" err="1" smtClean="0">
                <a:solidFill>
                  <a:srgbClr val="0D0D0D"/>
                </a:solidFill>
              </a:rPr>
              <a:t>x</a:t>
            </a:r>
            <a:r>
              <a:rPr lang="en-US" sz="3200" dirty="0" smtClean="0">
                <a:solidFill>
                  <a:srgbClr val="0D0D0D"/>
                </a:solidFill>
              </a:rPr>
              <a:t>           </a:t>
            </a:r>
            <a:r>
              <a:rPr lang="en-US" sz="3200" dirty="0" err="1" smtClean="0">
                <a:solidFill>
                  <a:srgbClr val="0D0D0D"/>
                </a:solidFill>
              </a:rPr>
              <a:t>ΔH</a:t>
            </a:r>
            <a:r>
              <a:rPr lang="en-US" sz="3200" baseline="-25000" dirty="0" err="1" smtClean="0">
                <a:solidFill>
                  <a:srgbClr val="0D0D0D"/>
                </a:solidFill>
              </a:rPr>
              <a:t>system</a:t>
            </a:r>
            <a:r>
              <a:rPr lang="en-US" sz="3200" dirty="0" smtClean="0">
                <a:solidFill>
                  <a:srgbClr val="0D0D0D"/>
                </a:solidFill>
              </a:rPr>
              <a:t> = ±|</a:t>
            </a:r>
            <a:r>
              <a:rPr lang="en-US" sz="3200" dirty="0" err="1" smtClean="0">
                <a:solidFill>
                  <a:srgbClr val="0D0D0D"/>
                </a:solidFill>
              </a:rPr>
              <a:t>q</a:t>
            </a:r>
            <a:r>
              <a:rPr lang="en-US" sz="3200" baseline="-25000" dirty="0" err="1" smtClean="0">
                <a:solidFill>
                  <a:srgbClr val="0D0D0D"/>
                </a:solidFill>
              </a:rPr>
              <a:t>surroundings</a:t>
            </a:r>
            <a:r>
              <a:rPr lang="en-US" sz="3200" dirty="0" smtClean="0">
                <a:solidFill>
                  <a:srgbClr val="0D0D0D"/>
                </a:solidFill>
              </a:rPr>
              <a:t>|</a:t>
            </a:r>
          </a:p>
          <a:p>
            <a:pPr marL="0" indent="0" algn="ctr">
              <a:buNone/>
            </a:pPr>
            <a:endParaRPr lang="en-US" sz="3200" dirty="0" smtClean="0">
              <a:solidFill>
                <a:srgbClr val="0D0D0D"/>
              </a:solidFill>
            </a:endParaRPr>
          </a:p>
          <a:p>
            <a:pPr marL="0" indent="0" algn="ctr">
              <a:buNone/>
            </a:pPr>
            <a:r>
              <a:rPr lang="en-US" sz="3200" dirty="0" smtClean="0">
                <a:solidFill>
                  <a:srgbClr val="0D0D0D"/>
                </a:solidFill>
              </a:rPr>
              <a:t>     </a:t>
            </a:r>
            <a:r>
              <a:rPr lang="en-US" sz="3200" dirty="0" err="1" smtClean="0">
                <a:solidFill>
                  <a:srgbClr val="0D0D0D"/>
                </a:solidFill>
              </a:rPr>
              <a:t>nΔH</a:t>
            </a:r>
            <a:r>
              <a:rPr lang="en-US" sz="3200" baseline="-25000" dirty="0" err="1" smtClean="0">
                <a:solidFill>
                  <a:srgbClr val="0D0D0D"/>
                </a:solidFill>
              </a:rPr>
              <a:t>x</a:t>
            </a:r>
            <a:r>
              <a:rPr lang="en-US" sz="3200" dirty="0" smtClean="0">
                <a:solidFill>
                  <a:srgbClr val="0D0D0D"/>
                </a:solidFill>
              </a:rPr>
              <a:t> = </a:t>
            </a:r>
            <a:r>
              <a:rPr lang="en-US" sz="3200" dirty="0" err="1" smtClean="0">
                <a:solidFill>
                  <a:srgbClr val="0D0D0D"/>
                </a:solidFill>
              </a:rPr>
              <a:t>q</a:t>
            </a:r>
            <a:r>
              <a:rPr lang="en-US" sz="3200" baseline="-25000" dirty="0" err="1" smtClean="0">
                <a:solidFill>
                  <a:srgbClr val="0D0D0D"/>
                </a:solidFill>
              </a:rPr>
              <a:t>surroundings</a:t>
            </a:r>
            <a:endParaRPr lang="en-US" sz="3200" baseline="-25000" dirty="0" smtClean="0">
              <a:solidFill>
                <a:srgbClr val="0D0D0D"/>
              </a:solidFill>
            </a:endParaRPr>
          </a:p>
          <a:p>
            <a:pPr marL="0" indent="0" algn="ctr">
              <a:buNone/>
            </a:pPr>
            <a:r>
              <a:rPr lang="en-US" sz="3200" dirty="0" err="1">
                <a:solidFill>
                  <a:srgbClr val="0D0D0D"/>
                </a:solidFill>
              </a:rPr>
              <a:t>n</a:t>
            </a:r>
            <a:r>
              <a:rPr lang="en-US" sz="3200" dirty="0" err="1" smtClean="0">
                <a:solidFill>
                  <a:srgbClr val="0D0D0D"/>
                </a:solidFill>
              </a:rPr>
              <a:t>ΔH</a:t>
            </a:r>
            <a:r>
              <a:rPr lang="en-US" sz="3200" baseline="-25000" dirty="0" err="1" smtClean="0">
                <a:solidFill>
                  <a:srgbClr val="0D0D0D"/>
                </a:solidFill>
              </a:rPr>
              <a:t>x</a:t>
            </a:r>
            <a:r>
              <a:rPr lang="en-US" sz="3200" baseline="-25000" dirty="0" smtClean="0">
                <a:solidFill>
                  <a:srgbClr val="0D0D0D"/>
                </a:solidFill>
              </a:rPr>
              <a:t> </a:t>
            </a:r>
            <a:r>
              <a:rPr lang="en-US" sz="3200" dirty="0" smtClean="0">
                <a:solidFill>
                  <a:srgbClr val="0D0D0D"/>
                </a:solidFill>
              </a:rPr>
              <a:t>= </a:t>
            </a:r>
            <a:r>
              <a:rPr lang="en-US" sz="3200" dirty="0" err="1" smtClean="0">
                <a:solidFill>
                  <a:srgbClr val="0D0D0D"/>
                </a:solidFill>
              </a:rPr>
              <a:t>mcΔT</a:t>
            </a:r>
            <a:endParaRPr lang="en-US" sz="3200" dirty="0" smtClean="0">
              <a:solidFill>
                <a:srgbClr val="0D0D0D"/>
              </a:solidFill>
            </a:endParaRPr>
          </a:p>
          <a:p>
            <a:pPr marL="0" indent="0" algn="ctr">
              <a:buNone/>
            </a:pPr>
            <a:r>
              <a:rPr lang="en-US" sz="3200" dirty="0">
                <a:solidFill>
                  <a:srgbClr val="0D0D0D"/>
                </a:solidFill>
              </a:rPr>
              <a:t>n</a:t>
            </a:r>
            <a:r>
              <a:rPr lang="en-US" sz="3200" dirty="0" smtClean="0">
                <a:solidFill>
                  <a:srgbClr val="0D0D0D"/>
                </a:solidFill>
              </a:rPr>
              <a:t> = </a:t>
            </a:r>
            <a:r>
              <a:rPr lang="en-US" sz="3200" dirty="0" err="1" smtClean="0">
                <a:solidFill>
                  <a:srgbClr val="0D0D0D"/>
                </a:solidFill>
              </a:rPr>
              <a:t>mcΔT</a:t>
            </a:r>
            <a:r>
              <a:rPr lang="en-US" sz="3200" dirty="0" smtClean="0">
                <a:solidFill>
                  <a:srgbClr val="0D0D0D"/>
                </a:solidFill>
              </a:rPr>
              <a:t> / </a:t>
            </a:r>
            <a:r>
              <a:rPr lang="en-US" sz="3200" dirty="0" err="1" smtClean="0">
                <a:solidFill>
                  <a:srgbClr val="0D0D0D"/>
                </a:solidFill>
              </a:rPr>
              <a:t>ΔH</a:t>
            </a:r>
            <a:r>
              <a:rPr lang="en-US" sz="3200" baseline="-25000" dirty="0" err="1" smtClean="0">
                <a:solidFill>
                  <a:srgbClr val="0D0D0D"/>
                </a:solidFill>
              </a:rPr>
              <a:t>x</a:t>
            </a:r>
            <a:endParaRPr lang="en-US" sz="3200" dirty="0">
              <a:solidFill>
                <a:srgbClr val="0D0D0D"/>
              </a:solidFill>
            </a:endParaRPr>
          </a:p>
          <a:p>
            <a:pPr marL="0" indent="0" algn="ctr">
              <a:buNone/>
            </a:pPr>
            <a:r>
              <a:rPr lang="en-US" sz="3200" dirty="0" smtClean="0">
                <a:solidFill>
                  <a:srgbClr val="0D0D0D"/>
                </a:solidFill>
              </a:rPr>
              <a:t>m/MM = </a:t>
            </a:r>
            <a:r>
              <a:rPr lang="en-US" sz="3200" dirty="0" err="1">
                <a:solidFill>
                  <a:srgbClr val="0D0D0D"/>
                </a:solidFill>
              </a:rPr>
              <a:t>mcΔT</a:t>
            </a:r>
            <a:r>
              <a:rPr lang="en-US" sz="3200" dirty="0">
                <a:solidFill>
                  <a:srgbClr val="0D0D0D"/>
                </a:solidFill>
              </a:rPr>
              <a:t> / </a:t>
            </a:r>
            <a:r>
              <a:rPr lang="en-US" sz="3200" dirty="0" err="1">
                <a:solidFill>
                  <a:srgbClr val="0D0D0D"/>
                </a:solidFill>
              </a:rPr>
              <a:t>ΔH</a:t>
            </a:r>
            <a:r>
              <a:rPr lang="en-US" sz="3200" baseline="-25000" dirty="0" err="1">
                <a:solidFill>
                  <a:srgbClr val="0D0D0D"/>
                </a:solidFill>
              </a:rPr>
              <a:t>x</a:t>
            </a:r>
            <a:endParaRPr lang="en-US" sz="3200" dirty="0">
              <a:solidFill>
                <a:srgbClr val="0D0D0D"/>
              </a:solidFill>
            </a:endParaRPr>
          </a:p>
          <a:p>
            <a:pPr marL="0" indent="0" algn="ctr">
              <a:buNone/>
            </a:pPr>
            <a:endParaRPr lang="en-US" sz="3200" dirty="0" smtClean="0">
              <a:solidFill>
                <a:srgbClr val="0D0D0D"/>
              </a:solidFill>
            </a:endParaRPr>
          </a:p>
          <a:p>
            <a:pPr marL="0" indent="0" algn="ctr">
              <a:buNone/>
            </a:pPr>
            <a:endParaRPr lang="en-US" sz="3200" baseline="-25000" dirty="0" smtClean="0">
              <a:solidFill>
                <a:srgbClr val="0D0D0D"/>
              </a:solidFill>
            </a:endParaRPr>
          </a:p>
          <a:p>
            <a:pPr marL="0" indent="0" algn="ctr">
              <a:buNone/>
            </a:pPr>
            <a:endParaRPr lang="en-US" sz="3200" dirty="0"/>
          </a:p>
          <a:p>
            <a:pPr marL="0" indent="0" algn="ctr">
              <a:buNone/>
            </a:pPr>
            <a:endParaRPr lang="en-US" sz="3200" dirty="0" smtClean="0"/>
          </a:p>
          <a:p>
            <a:pPr marL="0" indent="0" algn="ctr">
              <a:buNone/>
            </a:pPr>
            <a:endParaRPr lang="en-US" sz="3200" dirty="0"/>
          </a:p>
          <a:p>
            <a:pPr marL="0" indent="0" algn="ctr">
              <a:buNone/>
            </a:pPr>
            <a:endParaRPr lang="en-US" sz="3200" dirty="0" smtClean="0">
              <a:solidFill>
                <a:srgbClr val="0D0D0D"/>
              </a:solidFill>
            </a:endParaRPr>
          </a:p>
          <a:p>
            <a:pPr marL="0" indent="0" algn="ctr">
              <a:buNone/>
            </a:pPr>
            <a:endParaRPr lang="en-US" sz="3200" dirty="0" smtClean="0">
              <a:solidFill>
                <a:srgbClr val="0D0D0D"/>
              </a:solidFill>
            </a:endParaRPr>
          </a:p>
          <a:p>
            <a:pPr marL="0" indent="0" algn="ctr">
              <a:buNone/>
            </a:pPr>
            <a:endParaRPr lang="en-US" sz="3200" dirty="0" smtClean="0">
              <a:solidFill>
                <a:srgbClr val="0D0D0D"/>
              </a:solidFill>
            </a:endParaRPr>
          </a:p>
          <a:p>
            <a:pPr marL="0" indent="0" algn="ctr">
              <a:buNone/>
            </a:pPr>
            <a:endParaRPr lang="en-US" sz="3200" dirty="0"/>
          </a:p>
          <a:p>
            <a:endParaRPr lang="en-US" sz="32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48003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Calorimetry</a:t>
            </a:r>
            <a:r>
              <a:rPr lang="en-US" dirty="0" smtClean="0"/>
              <a:t> of Solution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600" dirty="0" smtClean="0"/>
              <a:t>One substance dissolves in another</a:t>
            </a:r>
          </a:p>
          <a:p>
            <a:endParaRPr lang="en-US" sz="3600" dirty="0" smtClean="0"/>
          </a:p>
          <a:p>
            <a:pPr marL="0" indent="0" algn="ctr">
              <a:buNone/>
            </a:pPr>
            <a:r>
              <a:rPr lang="en-US" sz="3600" dirty="0" err="1" smtClean="0"/>
              <a:t>NaBr</a:t>
            </a:r>
            <a:r>
              <a:rPr lang="en-US" sz="3600" baseline="-25000" dirty="0" smtClean="0"/>
              <a:t>(s)</a:t>
            </a:r>
            <a:r>
              <a:rPr lang="en-US" sz="3600" dirty="0" smtClean="0"/>
              <a:t> </a:t>
            </a:r>
            <a:r>
              <a:rPr lang="en-US" sz="3600" dirty="0" smtClean="0">
                <a:sym typeface="Wingdings"/>
              </a:rPr>
              <a:t> Na</a:t>
            </a:r>
            <a:r>
              <a:rPr lang="en-US" sz="3600" baseline="30000" dirty="0" smtClean="0">
                <a:sym typeface="Wingdings"/>
              </a:rPr>
              <a:t>+</a:t>
            </a:r>
            <a:r>
              <a:rPr lang="en-US" sz="3600" baseline="-25000" dirty="0" smtClean="0">
                <a:sym typeface="Wingdings"/>
              </a:rPr>
              <a:t>(</a:t>
            </a:r>
            <a:r>
              <a:rPr lang="en-US" sz="3600" baseline="-25000" dirty="0" err="1" smtClean="0">
                <a:sym typeface="Wingdings"/>
              </a:rPr>
              <a:t>aq</a:t>
            </a:r>
            <a:r>
              <a:rPr lang="en-US" sz="3600" baseline="-25000" dirty="0" smtClean="0">
                <a:sym typeface="Wingdings"/>
              </a:rPr>
              <a:t>)</a:t>
            </a:r>
            <a:r>
              <a:rPr lang="en-US" sz="3600" dirty="0" smtClean="0">
                <a:sym typeface="Wingdings"/>
              </a:rPr>
              <a:t> + Br</a:t>
            </a:r>
            <a:r>
              <a:rPr lang="en-US" sz="3600" baseline="30000" dirty="0" smtClean="0">
                <a:sym typeface="Wingdings"/>
              </a:rPr>
              <a:t>-</a:t>
            </a:r>
            <a:r>
              <a:rPr lang="en-US" sz="3600" baseline="-25000" dirty="0" smtClean="0">
                <a:sym typeface="Wingdings"/>
              </a:rPr>
              <a:t>(</a:t>
            </a:r>
            <a:r>
              <a:rPr lang="en-US" sz="3600" baseline="-25000" dirty="0" err="1" smtClean="0">
                <a:sym typeface="Wingdings"/>
              </a:rPr>
              <a:t>aq</a:t>
            </a:r>
            <a:r>
              <a:rPr lang="en-US" sz="3600" baseline="-25000" dirty="0" smtClean="0">
                <a:sym typeface="Wingdings"/>
              </a:rPr>
              <a:t>)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375272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Heat of Solution Demo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hlinkClick r:id="rId2"/>
              </a:rPr>
              <a:t>http://www.teachersdomain.org/resource/lsps07.sci.phys.matter.dissolvesalt</a:t>
            </a:r>
            <a:r>
              <a:rPr lang="en-US" dirty="0" smtClean="0">
                <a:hlinkClick r:id="rId2"/>
              </a:rPr>
              <a:t>/</a:t>
            </a:r>
            <a:endParaRPr lang="en-US" dirty="0" smtClean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5328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reeze">
  <a:themeElements>
    <a:clrScheme name="Breeze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Breeze">
      <a:majorFont>
        <a:latin typeface="News Gothic MT"/>
        <a:ea typeface=""/>
        <a:cs typeface=""/>
        <a:font script="Jpan" typeface="ＭＳ Ｐゴシック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ＭＳ Ｐゴシック"/>
        <a:font script="Hans" typeface="宋体"/>
        <a:font script="Hant" typeface="新細明體"/>
      </a:minorFont>
    </a:fontScheme>
    <a:fmtScheme name="Breeze">
      <a:fillStyleLst>
        <a:solidFill>
          <a:schemeClr val="phClr"/>
        </a:solidFill>
        <a:gradFill rotWithShape="1">
          <a:gsLst>
            <a:gs pos="31000">
              <a:schemeClr val="phClr">
                <a:tint val="100000"/>
                <a:shade val="100000"/>
                <a:satMod val="120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shade val="100000"/>
                <a:satMod val="120000"/>
              </a:schemeClr>
            </a:gs>
            <a:gs pos="69000">
              <a:schemeClr val="phClr">
                <a:tint val="80000"/>
                <a:shade val="100000"/>
                <a:satMod val="150000"/>
              </a:schemeClr>
            </a:gs>
            <a:gs pos="100000">
              <a:schemeClr val="phClr">
                <a:tint val="50000"/>
                <a:shade val="100000"/>
                <a:satMod val="15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dbl" algn="ctr">
          <a:solidFill>
            <a:schemeClr val="phClr"/>
          </a:solidFill>
          <a:prstDash val="solid"/>
        </a:ln>
        <a:ln w="31750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63500" dist="25400" dir="5400000" sx="101000" sy="101000" rotWithShape="0">
              <a:srgbClr val="000000">
                <a:alpha val="40000"/>
              </a:srgbClr>
            </a:outerShdw>
          </a:effectLst>
        </a:effectStyle>
        <a:effectStyle>
          <a:effectLst>
            <a:innerShdw blurRad="127000" dist="25400" dir="13500000">
              <a:srgbClr val="C0C0C0">
                <a:alpha val="75000"/>
              </a:srgbClr>
            </a:innerShdw>
            <a:outerShdw blurRad="88900" dist="25400" dir="5400000" sx="102000" sy="102000" algn="ctr" rotWithShape="0">
              <a:srgbClr val="C0C0C0">
                <a:alpha val="40000"/>
              </a:srgbClr>
            </a:outerShdw>
          </a:effectLst>
          <a:scene3d>
            <a:camera prst="perspectiveLeft" fov="300000"/>
            <a:lightRig rig="soft" dir="l">
              <a:rot lat="0" lon="0" rev="4200000"/>
            </a:lightRig>
          </a:scene3d>
          <a:sp3d extrusionH="38100" prstMaterial="powder">
            <a:bevelT w="50800" h="88900" prst="convex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40000"/>
                <a:satMod val="400000"/>
              </a:schemeClr>
              <a:schemeClr val="phClr">
                <a:tint val="10000"/>
                <a:satMod val="20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Breeze.thmx</Template>
  <TotalTime>1580</TotalTime>
  <Words>686</Words>
  <Application>Microsoft Macintosh PowerPoint</Application>
  <PresentationFormat>On-screen Show (4:3)</PresentationFormat>
  <Paragraphs>75</Paragraphs>
  <Slides>17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Breeze</vt:lpstr>
      <vt:lpstr>Calorimetric Equations</vt:lpstr>
      <vt:lpstr>Calorimetry</vt:lpstr>
      <vt:lpstr>Three Assumptions of Simple Calorimeters: </vt:lpstr>
      <vt:lpstr>PowerPoint Presentation</vt:lpstr>
      <vt:lpstr>PowerPoint Presentation</vt:lpstr>
      <vt:lpstr>Remember what we’ve seen</vt:lpstr>
      <vt:lpstr>Doing Calorimetric problems is about using these equations</vt:lpstr>
      <vt:lpstr>Calorimetry of Solution</vt:lpstr>
      <vt:lpstr>Heat of Solution Demo</vt:lpstr>
      <vt:lpstr>Question 1</vt:lpstr>
      <vt:lpstr>Question 2: On your own</vt:lpstr>
      <vt:lpstr>Calorimetry of Combustion</vt:lpstr>
      <vt:lpstr>Question 3</vt:lpstr>
      <vt:lpstr>Question 4</vt:lpstr>
      <vt:lpstr>Calorimetry of Neutralization</vt:lpstr>
      <vt:lpstr>Question 5</vt:lpstr>
      <vt:lpstr>Question 6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Calorimetric Equations</dc:title>
  <dc:creator>David Sheps</dc:creator>
  <cp:lastModifiedBy>David Sheps</cp:lastModifiedBy>
  <cp:revision>24</cp:revision>
  <dcterms:created xsi:type="dcterms:W3CDTF">2011-11-05T19:55:46Z</dcterms:created>
  <dcterms:modified xsi:type="dcterms:W3CDTF">2011-11-07T05:31:05Z</dcterms:modified>
</cp:coreProperties>
</file>

<file path=docProps/thumbnail.jpeg>
</file>